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3" r:id="rId2"/>
    <p:sldId id="264" r:id="rId3"/>
    <p:sldId id="265" r:id="rId4"/>
    <p:sldId id="281" r:id="rId5"/>
    <p:sldId id="272" r:id="rId6"/>
    <p:sldId id="268" r:id="rId7"/>
    <p:sldId id="267" r:id="rId8"/>
    <p:sldId id="276" r:id="rId9"/>
    <p:sldId id="277" r:id="rId10"/>
    <p:sldId id="286" r:id="rId11"/>
    <p:sldId id="287" r:id="rId12"/>
    <p:sldId id="288" r:id="rId13"/>
    <p:sldId id="273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83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84" autoAdjust="0"/>
  </p:normalViewPr>
  <p:slideViewPr>
    <p:cSldViewPr>
      <p:cViewPr>
        <p:scale>
          <a:sx n="100" d="100"/>
          <a:sy n="100" d="100"/>
        </p:scale>
        <p:origin x="-1648" y="-2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024"/>
    </p:cViewPr>
  </p:sorterViewPr>
  <p:notesViewPr>
    <p:cSldViewPr snapToGrid="0" snapToObjects="1">
      <p:cViewPr varScale="1">
        <p:scale>
          <a:sx n="79" d="100"/>
          <a:sy n="79" d="100"/>
        </p:scale>
        <p:origin x="-299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etro80nt\shared\Creative%20Content\Elena_Outside%20Conferences\Molto%20Media%20June%2016%202013\Molto%20Media_Elena%20Park%20Presentation%2012-17-2013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etro80nt\shared\Creative%20Content\Elena_Outside%20Conferences\Molto%20Media%20June%2016%202013\Molto%20Media_Elena%20Park%20Presentation%2012-17-2013.xlsx" TargetMode="External"/><Relationship Id="rId2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etro80nt\shared\Creative%20Content\Elena_Outside%20Conferences\Molto%20Media%20June%2016%202013\Molto%20Media_Elena%20Park%20Presentation%2012-17-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24603018372703"/>
          <c:y val="0.045567131031698"/>
          <c:w val="0.879227678776995"/>
          <c:h val="0.794560560444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of Countries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2006-2007</c:v>
                </c:pt>
                <c:pt idx="1">
                  <c:v>2007-2008</c:v>
                </c:pt>
                <c:pt idx="2">
                  <c:v>2008-2009</c:v>
                </c:pt>
                <c:pt idx="3">
                  <c:v>2009-2010</c:v>
                </c:pt>
                <c:pt idx="4">
                  <c:v>2010-2011</c:v>
                </c:pt>
                <c:pt idx="5">
                  <c:v>2011-2012</c:v>
                </c:pt>
                <c:pt idx="6">
                  <c:v>2012-2013</c:v>
                </c:pt>
                <c:pt idx="7">
                  <c:v>2013-2014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8.0</c:v>
                </c:pt>
                <c:pt idx="1">
                  <c:v>19.0</c:v>
                </c:pt>
                <c:pt idx="2">
                  <c:v>35.0</c:v>
                </c:pt>
                <c:pt idx="3">
                  <c:v>43.0</c:v>
                </c:pt>
                <c:pt idx="4">
                  <c:v>47.0</c:v>
                </c:pt>
                <c:pt idx="5">
                  <c:v>54.0</c:v>
                </c:pt>
                <c:pt idx="6">
                  <c:v>64.0</c:v>
                </c:pt>
                <c:pt idx="7">
                  <c:v>64.0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4639288"/>
        <c:axId val="424642264"/>
      </c:barChart>
      <c:catAx>
        <c:axId val="4246392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24642264"/>
        <c:crosses val="autoZero"/>
        <c:auto val="1"/>
        <c:lblAlgn val="ctr"/>
        <c:lblOffset val="100"/>
        <c:noMultiLvlLbl val="0"/>
      </c:catAx>
      <c:valAx>
        <c:axId val="424642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2463928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5798242610978"/>
          <c:y val="0.0261606674165729"/>
          <c:w val="0.889201771653544"/>
          <c:h val="0.820839179193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Sheet1!$B$12</c:f>
              <c:strCache>
                <c:ptCount val="1"/>
                <c:pt idx="0">
                  <c:v>Worldwide </c:v>
                </c:pt>
              </c:strCache>
            </c:strRef>
          </c:tx>
          <c:invertIfNegative val="0"/>
          <c:cat>
            <c:strRef>
              <c:f>Sheet1!$A$13:$A$20</c:f>
              <c:strCache>
                <c:ptCount val="8"/>
                <c:pt idx="0">
                  <c:v>2006-2007</c:v>
                </c:pt>
                <c:pt idx="1">
                  <c:v>2007-2008</c:v>
                </c:pt>
                <c:pt idx="2">
                  <c:v>2008-2009</c:v>
                </c:pt>
                <c:pt idx="3">
                  <c:v>2009-2010</c:v>
                </c:pt>
                <c:pt idx="4">
                  <c:v>2010-2011</c:v>
                </c:pt>
                <c:pt idx="5">
                  <c:v>2011-2012</c:v>
                </c:pt>
                <c:pt idx="6">
                  <c:v>2012-2013</c:v>
                </c:pt>
                <c:pt idx="7">
                  <c:v>2013-2014</c:v>
                </c:pt>
              </c:strCache>
            </c:strRef>
          </c:cat>
          <c:val>
            <c:numRef>
              <c:f>Sheet1!$B$13:$B$20</c:f>
              <c:numCache>
                <c:formatCode>General</c:formatCode>
                <c:ptCount val="8"/>
                <c:pt idx="0">
                  <c:v>248.0</c:v>
                </c:pt>
                <c:pt idx="1">
                  <c:v>632.0</c:v>
                </c:pt>
                <c:pt idx="2">
                  <c:v>868.0</c:v>
                </c:pt>
                <c:pt idx="3">
                  <c:v>1200.0</c:v>
                </c:pt>
                <c:pt idx="4">
                  <c:v>1500.0</c:v>
                </c:pt>
                <c:pt idx="5">
                  <c:v>1700.0</c:v>
                </c:pt>
                <c:pt idx="6">
                  <c:v>1900.0</c:v>
                </c:pt>
                <c:pt idx="7">
                  <c:v>2000.0</c:v>
                </c:pt>
              </c:numCache>
            </c:numRef>
          </c:val>
        </c:ser>
        <c:ser>
          <c:idx val="1"/>
          <c:order val="1"/>
          <c:tx>
            <c:strRef>
              <c:f>Sheet1!$C$12</c:f>
              <c:strCache>
                <c:ptCount val="1"/>
                <c:pt idx="0">
                  <c:v>US</c:v>
                </c:pt>
              </c:strCache>
            </c:strRef>
          </c:tx>
          <c:invertIfNegative val="0"/>
          <c:cat>
            <c:strRef>
              <c:f>Sheet1!$A$13:$A$20</c:f>
              <c:strCache>
                <c:ptCount val="8"/>
                <c:pt idx="0">
                  <c:v>2006-2007</c:v>
                </c:pt>
                <c:pt idx="1">
                  <c:v>2007-2008</c:v>
                </c:pt>
                <c:pt idx="2">
                  <c:v>2008-2009</c:v>
                </c:pt>
                <c:pt idx="3">
                  <c:v>2009-2010</c:v>
                </c:pt>
                <c:pt idx="4">
                  <c:v>2010-2011</c:v>
                </c:pt>
                <c:pt idx="5">
                  <c:v>2011-2012</c:v>
                </c:pt>
                <c:pt idx="6">
                  <c:v>2012-2013</c:v>
                </c:pt>
                <c:pt idx="7">
                  <c:v>2013-2014</c:v>
                </c:pt>
              </c:strCache>
            </c:strRef>
          </c:cat>
          <c:val>
            <c:numRef>
              <c:f>Sheet1!$C$13:$C$20</c:f>
              <c:numCache>
                <c:formatCode>General</c:formatCode>
                <c:ptCount val="8"/>
                <c:pt idx="0">
                  <c:v>60.0</c:v>
                </c:pt>
                <c:pt idx="1">
                  <c:v>340.0</c:v>
                </c:pt>
                <c:pt idx="2">
                  <c:v>500.0</c:v>
                </c:pt>
                <c:pt idx="3">
                  <c:v>500.0</c:v>
                </c:pt>
                <c:pt idx="4">
                  <c:v>620.0</c:v>
                </c:pt>
                <c:pt idx="5">
                  <c:v>748.0</c:v>
                </c:pt>
                <c:pt idx="6">
                  <c:v>761.0</c:v>
                </c:pt>
                <c:pt idx="7">
                  <c:v>748.0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6119224"/>
        <c:axId val="446101608"/>
      </c:barChart>
      <c:catAx>
        <c:axId val="446119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46101608"/>
        <c:crosses val="autoZero"/>
        <c:auto val="1"/>
        <c:lblAlgn val="ctr"/>
        <c:lblOffset val="100"/>
        <c:noMultiLvlLbl val="0"/>
      </c:catAx>
      <c:valAx>
        <c:axId val="446101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46119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74583989501312"/>
          <c:y val="0.937291115206344"/>
          <c:w val="0.441994094488189"/>
          <c:h val="0.0627088847936561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808269867906"/>
          <c:y val="0.0490177469538164"/>
          <c:w val="0.874574889204424"/>
          <c:h val="0.80757887052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Sheet1!$B$22</c:f>
              <c:strCache>
                <c:ptCount val="1"/>
                <c:pt idx="0">
                  <c:v># of Attendees ($ in Thousands)</c:v>
                </c:pt>
              </c:strCache>
            </c:strRef>
          </c:tx>
          <c:invertIfNegative val="0"/>
          <c:cat>
            <c:strRef>
              <c:f>Sheet1!$A$23:$A$29</c:f>
              <c:strCache>
                <c:ptCount val="7"/>
                <c:pt idx="0">
                  <c:v>2006-2007</c:v>
                </c:pt>
                <c:pt idx="1">
                  <c:v>2007-2008</c:v>
                </c:pt>
                <c:pt idx="2">
                  <c:v>2008-2009</c:v>
                </c:pt>
                <c:pt idx="3">
                  <c:v>2009-2010</c:v>
                </c:pt>
                <c:pt idx="4">
                  <c:v>2010-2011</c:v>
                </c:pt>
                <c:pt idx="5">
                  <c:v>2011-2012</c:v>
                </c:pt>
                <c:pt idx="6">
                  <c:v>2012-2013</c:v>
                </c:pt>
              </c:strCache>
            </c:strRef>
          </c:cat>
          <c:val>
            <c:numRef>
              <c:f>Sheet1!$B$23:$B$29</c:f>
              <c:numCache>
                <c:formatCode>General</c:formatCode>
                <c:ptCount val="7"/>
                <c:pt idx="0">
                  <c:v>325.0</c:v>
                </c:pt>
                <c:pt idx="1">
                  <c:v>935.0</c:v>
                </c:pt>
                <c:pt idx="2">
                  <c:v>1800.0</c:v>
                </c:pt>
                <c:pt idx="3">
                  <c:v>2400.0</c:v>
                </c:pt>
                <c:pt idx="4">
                  <c:v>2600.0</c:v>
                </c:pt>
                <c:pt idx="5">
                  <c:v>2950.0</c:v>
                </c:pt>
                <c:pt idx="6">
                  <c:v>3000.0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0690024"/>
        <c:axId val="403921512"/>
      </c:barChart>
      <c:catAx>
        <c:axId val="470690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03921512"/>
        <c:crosses val="autoZero"/>
        <c:auto val="1"/>
        <c:lblAlgn val="ctr"/>
        <c:lblOffset val="100"/>
        <c:noMultiLvlLbl val="0"/>
      </c:catAx>
      <c:valAx>
        <c:axId val="403921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7069002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0.21667</cdr:x>
      <cdr:y>0.61538</cdr:y>
    </cdr:from>
    <cdr:to>
      <cdr:x>0.275</cdr:x>
      <cdr:y>0.70769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981200" y="3048000"/>
          <a:ext cx="533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 smtClean="0">
              <a:solidFill>
                <a:schemeClr val="bg1"/>
              </a:solidFill>
            </a:rPr>
            <a:t>19</a:t>
          </a:r>
        </a:p>
      </cdr:txBody>
    </cdr:sp>
  </cdr:relSizeAnchor>
  <cdr:relSizeAnchor xmlns:cdr="http://schemas.openxmlformats.org/drawingml/2006/chartDrawing">
    <cdr:from>
      <cdr:x>0.33333</cdr:x>
      <cdr:y>0.43077</cdr:y>
    </cdr:from>
    <cdr:to>
      <cdr:x>0.39167</cdr:x>
      <cdr:y>0.52308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048000" y="2133600"/>
          <a:ext cx="533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 smtClean="0">
              <a:solidFill>
                <a:schemeClr val="bg1"/>
              </a:solidFill>
            </a:rPr>
            <a:t>35</a:t>
          </a:r>
          <a:endParaRPr lang="en-US" sz="2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0.44167</cdr:x>
      <cdr:y>0.33846</cdr:y>
    </cdr:from>
    <cdr:to>
      <cdr:x>0.50833</cdr:x>
      <cdr:y>0.45641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038630" y="1257294"/>
          <a:ext cx="609540" cy="4381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 smtClean="0">
              <a:solidFill>
                <a:schemeClr val="bg1"/>
              </a:solidFill>
            </a:rPr>
            <a:t>43</a:t>
          </a:r>
          <a:endParaRPr lang="en-US" sz="2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0.55</cdr:x>
      <cdr:y>0.29231</cdr:y>
    </cdr:from>
    <cdr:to>
      <cdr:x>0.60833</cdr:x>
      <cdr:y>0.38462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5029200" y="1447800"/>
          <a:ext cx="533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 smtClean="0">
              <a:solidFill>
                <a:schemeClr val="bg1"/>
              </a:solidFill>
            </a:rPr>
            <a:t>47</a:t>
          </a:r>
        </a:p>
      </cdr:txBody>
    </cdr:sp>
  </cdr:relSizeAnchor>
  <cdr:relSizeAnchor xmlns:cdr="http://schemas.openxmlformats.org/drawingml/2006/chartDrawing">
    <cdr:from>
      <cdr:x>0.65833</cdr:x>
      <cdr:y>0.21538</cdr:y>
    </cdr:from>
    <cdr:to>
      <cdr:x>0.73333</cdr:x>
      <cdr:y>0.32308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6019800" y="1066800"/>
          <a:ext cx="6858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 smtClean="0">
              <a:solidFill>
                <a:schemeClr val="bg1"/>
              </a:solidFill>
            </a:rPr>
            <a:t>54</a:t>
          </a:r>
          <a:endParaRPr lang="en-US" sz="2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0.76667</cdr:x>
      <cdr:y>0.09231</cdr:y>
    </cdr:from>
    <cdr:to>
      <cdr:x>0.83333</cdr:x>
      <cdr:y>0.2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7010400" y="457200"/>
          <a:ext cx="6096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 smtClean="0">
              <a:solidFill>
                <a:schemeClr val="bg1"/>
              </a:solidFill>
            </a:rPr>
            <a:t>64</a:t>
          </a:r>
        </a:p>
      </cdr:txBody>
    </cdr:sp>
  </cdr:relSizeAnchor>
  <cdr:relSizeAnchor xmlns:cdr="http://schemas.openxmlformats.org/drawingml/2006/chartDrawing">
    <cdr:from>
      <cdr:x>0.875</cdr:x>
      <cdr:y>0.09231</cdr:y>
    </cdr:from>
    <cdr:to>
      <cdr:x>0.94167</cdr:x>
      <cdr:y>0.2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8001000" y="457200"/>
          <a:ext cx="6096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 smtClean="0">
              <a:solidFill>
                <a:schemeClr val="bg1"/>
              </a:solidFill>
            </a:rPr>
            <a:t>64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0.11304</cdr:x>
      <cdr:y>0.8</cdr:y>
    </cdr:from>
    <cdr:to>
      <cdr:x>0.18142</cdr:x>
      <cdr:y>0.85714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90600" y="4267200"/>
          <a:ext cx="599179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chemeClr val="bg1"/>
              </a:solidFill>
            </a:rPr>
            <a:t>248</a:t>
          </a:r>
          <a:endParaRPr lang="en-US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0.22609</cdr:x>
      <cdr:y>0.6</cdr:y>
    </cdr:from>
    <cdr:to>
      <cdr:x>0.29952</cdr:x>
      <cdr:y>0.68571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81200" y="3200400"/>
          <a:ext cx="643467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chemeClr val="bg1"/>
              </a:solidFill>
            </a:rPr>
            <a:t>340</a:t>
          </a:r>
          <a:endParaRPr lang="en-US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0.33333</cdr:x>
      <cdr:y>0.4766</cdr:y>
    </cdr:from>
    <cdr:to>
      <cdr:x>0.39316</cdr:x>
      <cdr:y>0.54803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48000" y="2133600"/>
          <a:ext cx="547086" cy="3197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chemeClr val="bg1"/>
              </a:solidFill>
            </a:rPr>
            <a:t>500</a:t>
          </a:r>
          <a:endParaRPr lang="en-US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0.33333</cdr:x>
      <cdr:y>0.64681</cdr:y>
    </cdr:from>
    <cdr:to>
      <cdr:x>0.4017</cdr:x>
      <cdr:y>0.71824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48000" y="2895600"/>
          <a:ext cx="625175" cy="3197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n-US" sz="1400" dirty="0" smtClean="0">
              <a:solidFill>
                <a:schemeClr val="bg1"/>
              </a:solidFill>
            </a:rPr>
            <a:t>868</a:t>
          </a:r>
          <a:endParaRPr lang="en-US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0.45</cdr:x>
      <cdr:y>0.37447</cdr:y>
    </cdr:from>
    <cdr:to>
      <cdr:x>0.52692</cdr:x>
      <cdr:y>0.46019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114800" y="1676400"/>
          <a:ext cx="703357" cy="3837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chemeClr val="bg1"/>
              </a:solidFill>
            </a:rPr>
            <a:t>500</a:t>
          </a:r>
          <a:endParaRPr lang="en-US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0.44167</cdr:x>
      <cdr:y>0.54468</cdr:y>
    </cdr:from>
    <cdr:to>
      <cdr:x>0.51993</cdr:x>
      <cdr:y>0.61611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038600" y="2438400"/>
          <a:ext cx="715610" cy="3197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chemeClr val="bg1"/>
              </a:solidFill>
            </a:rPr>
            <a:t>1200</a:t>
          </a:r>
          <a:endParaRPr lang="en-US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0.55833</cdr:x>
      <cdr:y>0.27234</cdr:y>
    </cdr:from>
    <cdr:to>
      <cdr:x>0.63659</cdr:x>
      <cdr:y>0.34377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105400" y="1219200"/>
          <a:ext cx="715609" cy="319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chemeClr val="bg1"/>
              </a:solidFill>
            </a:rPr>
            <a:t>620</a:t>
          </a:r>
          <a:endParaRPr lang="en-US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0.66667</cdr:x>
      <cdr:y>0.39149</cdr:y>
    </cdr:from>
    <cdr:to>
      <cdr:x>0.77102</cdr:x>
      <cdr:y>0.49149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096000" y="1752600"/>
          <a:ext cx="954177" cy="447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chemeClr val="bg1"/>
              </a:solidFill>
            </a:rPr>
            <a:t>1700</a:t>
          </a:r>
          <a:endParaRPr lang="en-US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0.66667</cdr:x>
      <cdr:y>0.17021</cdr:y>
    </cdr:from>
    <cdr:to>
      <cdr:x>0.75362</cdr:x>
      <cdr:y>0.27021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096000" y="762000"/>
          <a:ext cx="795071" cy="447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chemeClr val="bg1"/>
              </a:solidFill>
            </a:rPr>
            <a:t>748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0.55</cdr:x>
      <cdr:y>0.44255</cdr:y>
    </cdr:from>
    <cdr:to>
      <cdr:x>0.64565</cdr:x>
      <cdr:y>0.55684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029200" y="1981200"/>
          <a:ext cx="874623" cy="5116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chemeClr val="bg1"/>
              </a:solidFill>
            </a:rPr>
            <a:t>1500</a:t>
          </a:r>
          <a:endParaRPr lang="en-US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0.78333</cdr:x>
      <cdr:y>0.11915</cdr:y>
    </cdr:from>
    <cdr:to>
      <cdr:x>0.8529</cdr:x>
      <cdr:y>0.21915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7162800" y="533400"/>
          <a:ext cx="636148" cy="447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chemeClr val="bg1"/>
              </a:solidFill>
            </a:rPr>
            <a:t>761</a:t>
          </a:r>
          <a:endParaRPr lang="en-US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0.775</cdr:x>
      <cdr:y>0.34043</cdr:y>
    </cdr:from>
    <cdr:to>
      <cdr:x>0.85326</cdr:x>
      <cdr:y>0.44043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7086600" y="1524000"/>
          <a:ext cx="715609" cy="447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chemeClr val="bg1"/>
              </a:solidFill>
            </a:rPr>
            <a:t>1900</a:t>
          </a:r>
          <a:endParaRPr lang="en-US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0.89167</cdr:x>
      <cdr:y>0.08511</cdr:y>
    </cdr:from>
    <cdr:to>
      <cdr:x>0.96993</cdr:x>
      <cdr:y>0.18511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8153400" y="381000"/>
          <a:ext cx="715610" cy="447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chemeClr val="bg1"/>
              </a:solidFill>
            </a:rPr>
            <a:t>748</a:t>
          </a:r>
          <a:endParaRPr lang="en-US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0.89167</cdr:x>
      <cdr:y>0.3234</cdr:y>
    </cdr:from>
    <cdr:to>
      <cdr:x>0.97863</cdr:x>
      <cdr:y>0.4234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8153400" y="1447800"/>
          <a:ext cx="795162" cy="447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chemeClr val="bg1"/>
              </a:solidFill>
            </a:rPr>
            <a:t>2000</a:t>
          </a:r>
          <a:endParaRPr lang="en-US" sz="1400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91EF3-45C4-D24D-9124-B21D68807569}" type="datetimeFigureOut">
              <a:rPr lang="en-US" smtClean="0"/>
              <a:pPr/>
              <a:t>12/23/13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7C0D9-489F-934B-A215-C03EC30F3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13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material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this PowerPoint copyright </a:t>
            </a:r>
            <a:r>
              <a:rPr lang="en-US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Metropolitan Opera 2012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7C0D9-489F-934B-A215-C03EC30F33D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69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7C0D9-489F-934B-A215-C03EC30F33D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93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7C0D9-489F-934B-A215-C03EC30F33D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76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7C0D9-489F-934B-A215-C03EC30F33D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7C0D9-489F-934B-A215-C03EC30F33D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55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7C0D9-489F-934B-A215-C03EC30F33D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68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7C0D9-489F-934B-A215-C03EC30F33D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96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7C0D9-489F-934B-A215-C03EC30F33D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6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7C0D9-489F-934B-A215-C03EC30F33D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94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1" dirty="0" smtClean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7C0D9-489F-934B-A215-C03EC30F33D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73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7555-6129-4EF0-9D4B-2D391B1084A2}" type="datetimeFigureOut">
              <a:rPr lang="en-US" smtClean="0"/>
              <a:pPr/>
              <a:t>12/23/13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91E1-6567-436F-9CB8-509F28456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7555-6129-4EF0-9D4B-2D391B1084A2}" type="datetimeFigureOut">
              <a:rPr lang="en-US" smtClean="0"/>
              <a:pPr/>
              <a:t>12/23/13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91E1-6567-436F-9CB8-509F28456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7555-6129-4EF0-9D4B-2D391B1084A2}" type="datetimeFigureOut">
              <a:rPr lang="en-US" smtClean="0"/>
              <a:pPr/>
              <a:t>12/23/13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91E1-6567-436F-9CB8-509F28456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7555-6129-4EF0-9D4B-2D391B1084A2}" type="datetimeFigureOut">
              <a:rPr lang="en-US" smtClean="0"/>
              <a:pPr/>
              <a:t>12/23/13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91E1-6567-436F-9CB8-509F28456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7555-6129-4EF0-9D4B-2D391B1084A2}" type="datetimeFigureOut">
              <a:rPr lang="en-US" smtClean="0"/>
              <a:pPr/>
              <a:t>12/23/13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91E1-6567-436F-9CB8-509F28456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7555-6129-4EF0-9D4B-2D391B1084A2}" type="datetimeFigureOut">
              <a:rPr lang="en-US" smtClean="0"/>
              <a:pPr/>
              <a:t>12/23/13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91E1-6567-436F-9CB8-509F28456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7555-6129-4EF0-9D4B-2D391B1084A2}" type="datetimeFigureOut">
              <a:rPr lang="en-US" smtClean="0"/>
              <a:pPr/>
              <a:t>12/23/13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91E1-6567-436F-9CB8-509F28456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7555-6129-4EF0-9D4B-2D391B1084A2}" type="datetimeFigureOut">
              <a:rPr lang="en-US" smtClean="0"/>
              <a:pPr/>
              <a:t>12/23/13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91E1-6567-436F-9CB8-509F28456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7555-6129-4EF0-9D4B-2D391B1084A2}" type="datetimeFigureOut">
              <a:rPr lang="en-US" smtClean="0"/>
              <a:pPr/>
              <a:t>12/23/13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91E1-6567-436F-9CB8-509F28456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7555-6129-4EF0-9D4B-2D391B1084A2}" type="datetimeFigureOut">
              <a:rPr lang="en-US" smtClean="0"/>
              <a:pPr/>
              <a:t>12/23/13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91E1-6567-436F-9CB8-509F28456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7555-6129-4EF0-9D4B-2D391B1084A2}" type="datetimeFigureOut">
              <a:rPr lang="en-US" smtClean="0"/>
              <a:pPr/>
              <a:t>12/23/13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91E1-6567-436F-9CB8-509F28456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B7555-6129-4EF0-9D4B-2D391B1084A2}" type="datetimeFigureOut">
              <a:rPr lang="en-US" smtClean="0"/>
              <a:pPr/>
              <a:t>12/23/13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591E1-6567-436F-9CB8-509F28456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rizontal logo BLK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5400" y="400050"/>
            <a:ext cx="6400800" cy="552450"/>
          </a:xfrm>
          <a:prstGeom prst="rect">
            <a:avLst/>
          </a:prstGeom>
        </p:spPr>
      </p:pic>
      <p:pic>
        <p:nvPicPr>
          <p:cNvPr id="1026" name="Picture 2" descr="met_opera_house_115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0154" y="1348978"/>
            <a:ext cx="6778422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4301"/>
            <a:ext cx="8382000" cy="10287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Baskerville Old Face" pitchFamily="18" charset="0"/>
              </a:rPr>
              <a:t>Metropolitan Opera </a:t>
            </a:r>
            <a:r>
              <a:rPr lang="en-US" sz="2800" i="1" dirty="0" smtClean="0">
                <a:latin typeface="Baskerville Old Face" pitchFamily="18" charset="0"/>
              </a:rPr>
              <a:t>/ Live in HD </a:t>
            </a:r>
            <a:r>
              <a:rPr lang="en-US" sz="2800" dirty="0" smtClean="0">
                <a:latin typeface="Baskerville Old Face" pitchFamily="18" charset="0"/>
              </a:rPr>
              <a:t>Countries</a:t>
            </a:r>
            <a:endParaRPr lang="en-US" sz="28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0" y="1028700"/>
          <a:ext cx="9144000" cy="371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7"/>
          <p:cNvSpPr txBox="1"/>
          <p:nvPr/>
        </p:nvSpPr>
        <p:spPr>
          <a:xfrm>
            <a:off x="838200" y="4476750"/>
            <a:ext cx="13635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(6 operas)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1905000" y="4476750"/>
            <a:ext cx="13635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(8 operas)</a:t>
            </a:r>
          </a:p>
          <a:p>
            <a:endParaRPr lang="en-US" dirty="0"/>
          </a:p>
        </p:txBody>
      </p:sp>
      <p:sp>
        <p:nvSpPr>
          <p:cNvPr id="7" name="TextBox 8"/>
          <p:cNvSpPr txBox="1"/>
          <p:nvPr/>
        </p:nvSpPr>
        <p:spPr>
          <a:xfrm>
            <a:off x="2895600" y="4476750"/>
            <a:ext cx="12833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+mn-lt"/>
              </a:rPr>
              <a:t>(11 operas)</a:t>
            </a:r>
          </a:p>
          <a:p>
            <a:endParaRPr lang="en-US" dirty="0"/>
          </a:p>
        </p:txBody>
      </p:sp>
      <p:sp>
        <p:nvSpPr>
          <p:cNvPr id="8" name="TextBox 9"/>
          <p:cNvSpPr txBox="1"/>
          <p:nvPr/>
        </p:nvSpPr>
        <p:spPr>
          <a:xfrm>
            <a:off x="3962400" y="4476750"/>
            <a:ext cx="13635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(9 operas)</a:t>
            </a:r>
          </a:p>
          <a:p>
            <a:endParaRPr lang="en-US" dirty="0"/>
          </a:p>
        </p:txBody>
      </p:sp>
      <p:sp>
        <p:nvSpPr>
          <p:cNvPr id="9" name="TextBox 10"/>
          <p:cNvSpPr txBox="1"/>
          <p:nvPr/>
        </p:nvSpPr>
        <p:spPr>
          <a:xfrm>
            <a:off x="4876800" y="4476750"/>
            <a:ext cx="16042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(12  operas)</a:t>
            </a:r>
          </a:p>
          <a:p>
            <a:endParaRPr lang="en-US" dirty="0"/>
          </a:p>
        </p:txBody>
      </p:sp>
      <p:sp>
        <p:nvSpPr>
          <p:cNvPr id="10" name="TextBox 11"/>
          <p:cNvSpPr txBox="1"/>
          <p:nvPr/>
        </p:nvSpPr>
        <p:spPr>
          <a:xfrm>
            <a:off x="5867400" y="4476750"/>
            <a:ext cx="1219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(11 operas)</a:t>
            </a:r>
          </a:p>
          <a:p>
            <a:endParaRPr lang="en-US" dirty="0"/>
          </a:p>
        </p:txBody>
      </p:sp>
      <p:sp>
        <p:nvSpPr>
          <p:cNvPr id="11" name="TextBox 12"/>
          <p:cNvSpPr txBox="1"/>
          <p:nvPr/>
        </p:nvSpPr>
        <p:spPr>
          <a:xfrm>
            <a:off x="6934200" y="4476750"/>
            <a:ext cx="1143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(12 operas)</a:t>
            </a:r>
          </a:p>
          <a:p>
            <a:endParaRPr lang="en-US" dirty="0"/>
          </a:p>
        </p:txBody>
      </p:sp>
      <p:sp>
        <p:nvSpPr>
          <p:cNvPr id="12" name="TextBox 12"/>
          <p:cNvSpPr txBox="1"/>
          <p:nvPr/>
        </p:nvSpPr>
        <p:spPr>
          <a:xfrm>
            <a:off x="8001000" y="4476750"/>
            <a:ext cx="1143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(10 operas)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37719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8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672" y="114301"/>
            <a:ext cx="8819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Baskerville Old Face" pitchFamily="18" charset="0"/>
              </a:rPr>
              <a:t>Metropolitan Opera </a:t>
            </a:r>
            <a:r>
              <a:rPr lang="en-US" sz="2800" i="1" dirty="0" smtClean="0">
                <a:latin typeface="Baskerville Old Face" pitchFamily="18" charset="0"/>
              </a:rPr>
              <a:t>/ Live in HD</a:t>
            </a:r>
            <a:r>
              <a:rPr lang="en-US" sz="2800" dirty="0" smtClean="0">
                <a:latin typeface="Baskerville Old Face" pitchFamily="18" charset="0"/>
              </a:rPr>
              <a:t>  Theaters</a:t>
            </a:r>
            <a:endParaRPr lang="en-US" sz="2800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0" y="666750"/>
          <a:ext cx="9144000" cy="447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6800" y="386715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60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371475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632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Baskerville Old Face" pitchFamily="18" charset="0"/>
              </a:rPr>
              <a:t>Metropolitan Opera </a:t>
            </a:r>
            <a:r>
              <a:rPr lang="en-US" sz="2800" i="1" dirty="0" smtClean="0">
                <a:latin typeface="Baskerville Old Face" pitchFamily="18" charset="0"/>
              </a:rPr>
              <a:t>/ Live in HD </a:t>
            </a:r>
            <a:r>
              <a:rPr lang="en-US" sz="2800" dirty="0" smtClean="0">
                <a:latin typeface="Baskerville Old Face" pitchFamily="18" charset="0"/>
              </a:rPr>
              <a:t>Attendance</a:t>
            </a:r>
            <a:endParaRPr lang="en-US" sz="2800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152400" y="1028700"/>
          <a:ext cx="8763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95400" y="4476750"/>
            <a:ext cx="1295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(6 operas)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4476750"/>
            <a:ext cx="1295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(8 operas)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4476750"/>
            <a:ext cx="1600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(11 operas)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4476750"/>
            <a:ext cx="1295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(9 operas)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4476750"/>
            <a:ext cx="1524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(12 operas)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4476750"/>
            <a:ext cx="14478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(11 operas)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48600" y="4476750"/>
            <a:ext cx="144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</a:t>
            </a:r>
            <a:r>
              <a:rPr lang="en-US" sz="1100" dirty="0" smtClean="0"/>
              <a:t>(12 operas)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  <a:solidFill>
            <a:srgbClr val="B7DEE8"/>
          </a:solidFill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Baskerville Old Face" pitchFamily="18" charset="0"/>
              </a:rPr>
              <a:t>14 Million total </a:t>
            </a:r>
            <a:r>
              <a:rPr lang="en-US" sz="2800" i="1" dirty="0" smtClean="0">
                <a:latin typeface="Baskerville Old Face" pitchFamily="18" charset="0"/>
              </a:rPr>
              <a:t>Live in HD </a:t>
            </a:r>
            <a:r>
              <a:rPr lang="en-US" sz="2800" dirty="0" smtClean="0">
                <a:latin typeface="Baskerville Old Face" pitchFamily="18" charset="0"/>
              </a:rPr>
              <a:t>tickets sold to date</a:t>
            </a:r>
            <a:endParaRPr lang="en-US" sz="2800" b="1" dirty="0">
              <a:latin typeface="Baskerville Old Face" pitchFamily="18" charset="0"/>
            </a:endParaRPr>
          </a:p>
        </p:txBody>
      </p:sp>
      <p:pic>
        <p:nvPicPr>
          <p:cNvPr id="28674" name="Picture 2" descr="Z:\HD Screen Captures\APPROVED for NY Times HD Festival story\barber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1" y="742950"/>
            <a:ext cx="4966123" cy="23774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3105150"/>
            <a:ext cx="698620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Baskerville Old Face" pitchFamily="18" charset="0"/>
              </a:rPr>
              <a:t>2 Emmy Awards:</a:t>
            </a:r>
            <a:r>
              <a:rPr lang="en-US" sz="1600" i="1" dirty="0" smtClean="0">
                <a:latin typeface="Baskerville Old Face" pitchFamily="18" charset="0"/>
              </a:rPr>
              <a:t> </a:t>
            </a:r>
            <a:r>
              <a:rPr lang="en-US" sz="1600" dirty="0" smtClean="0">
                <a:latin typeface="Baskerville Old Face" pitchFamily="18" charset="0"/>
              </a:rPr>
              <a:t>for advancing the technology in the field (2009); </a:t>
            </a:r>
          </a:p>
          <a:p>
            <a:r>
              <a:rPr lang="en-US" sz="1600" dirty="0" smtClean="0">
                <a:latin typeface="Baskerville Old Face" pitchFamily="18" charset="0"/>
              </a:rPr>
              <a:t>	for outstanding technical direction (2010)</a:t>
            </a:r>
          </a:p>
          <a:p>
            <a:endParaRPr lang="en-US" sz="1600" dirty="0" smtClean="0">
              <a:latin typeface="Baskerville Old Face" pitchFamily="18" charset="0"/>
            </a:endParaRPr>
          </a:p>
          <a:p>
            <a:r>
              <a:rPr lang="en-US" sz="1600" b="1" i="1" dirty="0" smtClean="0">
                <a:latin typeface="Baskerville Old Face" pitchFamily="18" charset="0"/>
              </a:rPr>
              <a:t>Peabody Award (2009):</a:t>
            </a:r>
            <a:r>
              <a:rPr lang="en-US" sz="1600" dirty="0" smtClean="0">
                <a:latin typeface="Baskerville Old Face" pitchFamily="18" charset="0"/>
              </a:rPr>
              <a:t> for “reinvent[</a:t>
            </a:r>
            <a:r>
              <a:rPr lang="en-US" sz="1600" dirty="0" err="1" smtClean="0">
                <a:latin typeface="Baskerville Old Face" pitchFamily="18" charset="0"/>
              </a:rPr>
              <a:t>ing</a:t>
            </a:r>
            <a:r>
              <a:rPr lang="en-US" sz="1600" dirty="0" smtClean="0">
                <a:latin typeface="Baskerville Old Face" pitchFamily="18" charset="0"/>
              </a:rPr>
              <a:t>] presentation of a classic art form”</a:t>
            </a:r>
          </a:p>
          <a:p>
            <a:endParaRPr lang="en-US" sz="1600" dirty="0" smtClean="0">
              <a:latin typeface="Baskerville Old Face" pitchFamily="18" charset="0"/>
            </a:endParaRPr>
          </a:p>
          <a:p>
            <a:r>
              <a:rPr lang="en-US" sz="1600" b="1" i="1" dirty="0" smtClean="0">
                <a:latin typeface="Baskerville Old Face" pitchFamily="18" charset="0"/>
              </a:rPr>
              <a:t>IBC International </a:t>
            </a:r>
            <a:r>
              <a:rPr lang="en-US" sz="1600" b="1" i="1" dirty="0" err="1" smtClean="0">
                <a:latin typeface="Baskerville Old Face" pitchFamily="18" charset="0"/>
              </a:rPr>
              <a:t>Honour</a:t>
            </a:r>
            <a:r>
              <a:rPr lang="en-US" sz="1600" b="1" i="1" dirty="0" smtClean="0">
                <a:latin typeface="Baskerville Old Face" pitchFamily="18" charset="0"/>
              </a:rPr>
              <a:t> for Excellence </a:t>
            </a:r>
            <a:r>
              <a:rPr lang="en-US" sz="1600" b="1" dirty="0" smtClean="0">
                <a:latin typeface="Baskerville Old Face" pitchFamily="18" charset="0"/>
              </a:rPr>
              <a:t>(UK) (2009):</a:t>
            </a:r>
            <a:r>
              <a:rPr lang="en-US" sz="1600" dirty="0" smtClean="0">
                <a:latin typeface="Baskerville Old Face" pitchFamily="18" charset="0"/>
              </a:rPr>
              <a:t> for outstanding contribution</a:t>
            </a:r>
          </a:p>
          <a:p>
            <a:endParaRPr lang="en-US" sz="1600" dirty="0" smtClean="0">
              <a:latin typeface="Baskerville Old Face" pitchFamily="18" charset="0"/>
            </a:endParaRPr>
          </a:p>
          <a:p>
            <a:r>
              <a:rPr lang="en-US" sz="1600" b="1" i="1" dirty="0" smtClean="0">
                <a:latin typeface="Baskerville Old Face" pitchFamily="18" charset="0"/>
              </a:rPr>
              <a:t>Tribeca (Film Festival)’s Disruptive Innovation Award</a:t>
            </a:r>
            <a:r>
              <a:rPr lang="en-US" sz="1600" b="1" dirty="0" smtClean="0">
                <a:latin typeface="Baskerville Old Face" pitchFamily="18" charset="0"/>
              </a:rPr>
              <a:t> </a:t>
            </a:r>
            <a:r>
              <a:rPr lang="en-US" sz="1600" dirty="0" smtClean="0">
                <a:latin typeface="Baskerville Old Face" pitchFamily="18" charset="0"/>
              </a:rPr>
              <a:t>(2011)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6934200" y="2038350"/>
            <a:ext cx="1937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  <a:latin typeface="Baskerville"/>
                <a:cs typeface="Baskerville"/>
              </a:rPr>
              <a:t>Rossini’s </a:t>
            </a:r>
            <a:r>
              <a:rPr lang="en-US" sz="1200" i="1" dirty="0">
                <a:solidFill>
                  <a:prstClr val="black"/>
                </a:solidFill>
                <a:latin typeface="Baskerville"/>
                <a:cs typeface="Baskerville"/>
              </a:rPr>
              <a:t>The Barber of Seville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2905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>
                <a:latin typeface="Baskerville Old Face" pitchFamily="18" charset="0"/>
              </a:rPr>
              <a:t> </a:t>
            </a:r>
          </a:p>
          <a:p>
            <a:pPr>
              <a:buNone/>
            </a:pPr>
            <a:endParaRPr lang="en-US" dirty="0" smtClean="0">
              <a:latin typeface="Baskerville Old Face" pitchFamily="18" charset="0"/>
            </a:endParaRPr>
          </a:p>
          <a:p>
            <a:pPr>
              <a:buNone/>
            </a:pPr>
            <a:endParaRPr lang="en-US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en-US" sz="2900" b="1" dirty="0">
                <a:solidFill>
                  <a:srgbClr val="988305"/>
                </a:solidFill>
                <a:latin typeface="Baskerville Old Face" pitchFamily="18" charset="0"/>
              </a:rPr>
              <a:t>Key </a:t>
            </a:r>
            <a:r>
              <a:rPr lang="en-US" sz="2900" b="1" dirty="0" smtClean="0">
                <a:solidFill>
                  <a:srgbClr val="988305"/>
                </a:solidFill>
                <a:latin typeface="Baskerville Old Face" pitchFamily="18" charset="0"/>
              </a:rPr>
              <a:t>Facts</a:t>
            </a:r>
            <a:endParaRPr lang="en-US" sz="2900" dirty="0" smtClean="0">
              <a:solidFill>
                <a:srgbClr val="988305"/>
              </a:solidFill>
              <a:latin typeface="Baskerville Old Face" pitchFamily="18" charset="0"/>
            </a:endParaRPr>
          </a:p>
          <a:p>
            <a:pPr lvl="0"/>
            <a:r>
              <a:rPr lang="en-US" sz="2900" dirty="0" smtClean="0">
                <a:latin typeface="Baskerville Old Face" pitchFamily="18" charset="0"/>
              </a:rPr>
              <a:t>Founded in 1883</a:t>
            </a:r>
          </a:p>
          <a:p>
            <a:pPr lvl="0"/>
            <a:r>
              <a:rPr lang="en-US" sz="2900" dirty="0" smtClean="0">
                <a:latin typeface="Baskerville Old Face" pitchFamily="18" charset="0"/>
              </a:rPr>
              <a:t>Oldest opera company in the United States</a:t>
            </a:r>
          </a:p>
          <a:p>
            <a:r>
              <a:rPr lang="en-US" sz="2900" dirty="0">
                <a:latin typeface="Baskerville Old Face" pitchFamily="18" charset="0"/>
              </a:rPr>
              <a:t>Annual </a:t>
            </a:r>
            <a:r>
              <a:rPr lang="en-US" sz="2900" dirty="0" smtClean="0">
                <a:latin typeface="Baskerville Old Face" pitchFamily="18" charset="0"/>
              </a:rPr>
              <a:t>Budget: $320,000,000 USD (FY 2012)</a:t>
            </a:r>
          </a:p>
          <a:p>
            <a:r>
              <a:rPr lang="en-US" sz="2900" dirty="0" smtClean="0">
                <a:latin typeface="Baskerville Old Face" pitchFamily="18" charset="0"/>
              </a:rPr>
              <a:t>Metropolitan Opera House capacity: 3,995 (including standing room)</a:t>
            </a:r>
          </a:p>
          <a:p>
            <a:r>
              <a:rPr lang="en-US" sz="2900" dirty="0">
                <a:latin typeface="Baskerville Old Face" pitchFamily="18" charset="0"/>
              </a:rPr>
              <a:t>T</a:t>
            </a:r>
            <a:r>
              <a:rPr lang="en-US" sz="2900" dirty="0" smtClean="0">
                <a:latin typeface="Baskerville Old Face" pitchFamily="18" charset="0"/>
              </a:rPr>
              <a:t>ickets range from $20 to $460 </a:t>
            </a:r>
            <a:endParaRPr lang="en-US" sz="2900" dirty="0">
              <a:latin typeface="Baskerville Old Face" pitchFamily="18" charset="0"/>
            </a:endParaRPr>
          </a:p>
          <a:p>
            <a:r>
              <a:rPr lang="en-US" sz="2900" dirty="0" smtClean="0">
                <a:latin typeface="Baskerville Old Face" pitchFamily="18" charset="0"/>
              </a:rPr>
              <a:t>1/3 of the ticket prices are less than $100</a:t>
            </a:r>
          </a:p>
          <a:p>
            <a:endParaRPr lang="en-US" dirty="0"/>
          </a:p>
        </p:txBody>
      </p:sp>
      <p:pic>
        <p:nvPicPr>
          <p:cNvPr id="4" name="Picture 3" descr="Horizontal logo BLK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5400" y="400050"/>
            <a:ext cx="6400800" cy="552450"/>
          </a:xfrm>
          <a:prstGeom prst="rect">
            <a:avLst/>
          </a:prstGeom>
        </p:spPr>
      </p:pic>
      <p:pic>
        <p:nvPicPr>
          <p:cNvPr id="5" name="Picture 4" descr="OPERA_HOUSE_Auditorium_38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971550"/>
            <a:ext cx="3664487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2286000"/>
          </a:xfrm>
        </p:spPr>
        <p:txBody>
          <a:bodyPr>
            <a:normAutofit fontScale="47500" lnSpcReduction="20000"/>
          </a:bodyPr>
          <a:lstStyle/>
          <a:p>
            <a:pPr lvl="0"/>
            <a:endParaRPr lang="en-US" sz="2600" dirty="0" smtClean="0">
              <a:latin typeface="Baskerville Old Face" pitchFamily="18" charset="0"/>
            </a:endParaRPr>
          </a:p>
          <a:p>
            <a:pPr marL="3657600" lvl="8" indent="0">
              <a:buNone/>
            </a:pPr>
            <a:r>
              <a:rPr lang="en-US" sz="1400" dirty="0" smtClean="0">
                <a:latin typeface="Baskerville Old Face" pitchFamily="18" charset="0"/>
              </a:rPr>
              <a:t>		</a:t>
            </a:r>
          </a:p>
          <a:p>
            <a:pPr marL="3657600" lvl="8" indent="0">
              <a:buNone/>
            </a:pPr>
            <a:r>
              <a:rPr lang="en-US" sz="1400" dirty="0">
                <a:latin typeface="Baskerville Old Face" pitchFamily="18" charset="0"/>
              </a:rPr>
              <a:t>	</a:t>
            </a:r>
            <a:r>
              <a:rPr lang="en-US" sz="1800" dirty="0" err="1" smtClean="0">
                <a:latin typeface="Baskerville Old Face" pitchFamily="18" charset="0"/>
              </a:rPr>
              <a:t>Ambrogio</a:t>
            </a:r>
            <a:r>
              <a:rPr lang="en-US" sz="1800" dirty="0" smtClean="0">
                <a:latin typeface="Baskerville Old Face" pitchFamily="18" charset="0"/>
              </a:rPr>
              <a:t> </a:t>
            </a:r>
            <a:r>
              <a:rPr lang="en-US" sz="1800" dirty="0" err="1" smtClean="0">
                <a:latin typeface="Baskerville Old Face" pitchFamily="18" charset="0"/>
              </a:rPr>
              <a:t>Maestri</a:t>
            </a:r>
            <a:r>
              <a:rPr lang="en-US" sz="1800" dirty="0" smtClean="0">
                <a:latin typeface="Baskerville Old Face" pitchFamily="18" charset="0"/>
              </a:rPr>
              <a:t>, </a:t>
            </a:r>
            <a:r>
              <a:rPr lang="en-US" sz="1800" i="1" dirty="0" smtClean="0">
                <a:latin typeface="Baskerville Old Face" pitchFamily="18" charset="0"/>
              </a:rPr>
              <a:t>Falstaff</a:t>
            </a:r>
            <a:endParaRPr lang="en-US" sz="1700" i="1" dirty="0" smtClean="0">
              <a:latin typeface="Baskerville Old Face" pitchFamily="18" charset="0"/>
            </a:endParaRPr>
          </a:p>
          <a:p>
            <a:pPr marL="0" lvl="0" indent="0">
              <a:buNone/>
            </a:pPr>
            <a:r>
              <a:rPr lang="en-US" sz="4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2013-14 Season</a:t>
            </a:r>
          </a:p>
          <a:p>
            <a:pPr lvl="0"/>
            <a:r>
              <a:rPr lang="en-US" sz="3400" dirty="0" smtClean="0">
                <a:latin typeface="Baskerville Old Face" pitchFamily="18" charset="0"/>
              </a:rPr>
              <a:t>6 new productions, including 2 Met premieres </a:t>
            </a:r>
          </a:p>
          <a:p>
            <a:pPr lvl="0"/>
            <a:r>
              <a:rPr lang="en-US" sz="3400" dirty="0" smtClean="0">
                <a:latin typeface="Baskerville Old Face" pitchFamily="18" charset="0"/>
              </a:rPr>
              <a:t>20 revivals</a:t>
            </a:r>
          </a:p>
          <a:p>
            <a:pPr lvl="0"/>
            <a:r>
              <a:rPr lang="en-US" sz="3400" dirty="0" smtClean="0">
                <a:latin typeface="Baskerville Old Face" pitchFamily="18" charset="0"/>
              </a:rPr>
              <a:t>Total: 219 main stage opera performances</a:t>
            </a:r>
          </a:p>
          <a:p>
            <a:r>
              <a:rPr lang="en-US" sz="3400" dirty="0" smtClean="0">
                <a:latin typeface="Baskerville Old Face" pitchFamily="18" charset="0"/>
              </a:rPr>
              <a:t>Radio (live): 19 Saturday International </a:t>
            </a:r>
            <a:r>
              <a:rPr lang="en-US" sz="3400" dirty="0">
                <a:latin typeface="Baskerville Old Face" pitchFamily="18" charset="0"/>
              </a:rPr>
              <a:t>Broadcasts; </a:t>
            </a:r>
            <a:r>
              <a:rPr lang="en-US" sz="3400" dirty="0" smtClean="0">
                <a:latin typeface="Baskerville Old Face" pitchFamily="18" charset="0"/>
              </a:rPr>
              <a:t>95 Satellite </a:t>
            </a:r>
            <a:r>
              <a:rPr lang="en-US" sz="3400" dirty="0">
                <a:latin typeface="Baskerville Old Face" pitchFamily="18" charset="0"/>
              </a:rPr>
              <a:t>Broadcasts</a:t>
            </a:r>
          </a:p>
          <a:p>
            <a:pPr lvl="0"/>
            <a:r>
              <a:rPr lang="en-US" sz="3400" dirty="0" smtClean="0">
                <a:latin typeface="Baskerville Old Face" pitchFamily="18" charset="0"/>
              </a:rPr>
              <a:t>HD: 10 productions; 1 </a:t>
            </a:r>
            <a:r>
              <a:rPr lang="en-US" sz="3400" dirty="0" err="1" smtClean="0">
                <a:latin typeface="Baskerville Old Face" pitchFamily="18" charset="0"/>
              </a:rPr>
              <a:t>Plazacast</a:t>
            </a:r>
            <a:r>
              <a:rPr lang="en-US" sz="3400" dirty="0" smtClean="0">
                <a:latin typeface="Baskerville Old Face" pitchFamily="18" charset="0"/>
              </a:rPr>
              <a:t> (also shown in Times Square)</a:t>
            </a:r>
          </a:p>
          <a:p>
            <a:pPr lvl="0"/>
            <a:r>
              <a:rPr lang="en-US" sz="3400" dirty="0" smtClean="0">
                <a:latin typeface="Baskerville Old Face" pitchFamily="18" charset="0"/>
              </a:rPr>
              <a:t>Additional concerts and events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TEMPEST Keenlyside_300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3294" y="285750"/>
            <a:ext cx="3787506" cy="246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3697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Baskerville Old Face" pitchFamily="18" charset="0"/>
              </a:rPr>
              <a:t>New Technology &amp; Media Initiatives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57250"/>
            <a:ext cx="4953000" cy="21717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2600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en-US" sz="8000" b="1" dirty="0" smtClean="0">
                <a:solidFill>
                  <a:srgbClr val="953735"/>
                </a:solidFill>
                <a:latin typeface="Baskerville Old Face" pitchFamily="18" charset="0"/>
              </a:rPr>
              <a:t>Saturday Matinee International </a:t>
            </a:r>
          </a:p>
          <a:p>
            <a:pPr>
              <a:buNone/>
            </a:pPr>
            <a:r>
              <a:rPr lang="en-US" sz="8000" b="1" dirty="0" smtClean="0">
                <a:solidFill>
                  <a:srgbClr val="953735"/>
                </a:solidFill>
                <a:latin typeface="Baskerville Old Face" pitchFamily="18" charset="0"/>
              </a:rPr>
              <a:t>Radio Broadcasts</a:t>
            </a:r>
          </a:p>
          <a:p>
            <a:pPr lvl="0"/>
            <a:r>
              <a:rPr lang="en-US" sz="7200" dirty="0" smtClean="0">
                <a:latin typeface="Baskerville Old Face" pitchFamily="18" charset="0"/>
              </a:rPr>
              <a:t>Started December 25, 1931 </a:t>
            </a:r>
          </a:p>
          <a:p>
            <a:pPr lvl="0"/>
            <a:r>
              <a:rPr lang="en-US" sz="7200" dirty="0" smtClean="0">
                <a:latin typeface="Baskerville Old Face" pitchFamily="18" charset="0"/>
              </a:rPr>
              <a:t>Beginning 81</a:t>
            </a:r>
            <a:r>
              <a:rPr lang="en-US" sz="7200" baseline="30000" dirty="0" smtClean="0">
                <a:latin typeface="Baskerville Old Face" pitchFamily="18" charset="0"/>
              </a:rPr>
              <a:t>st</a:t>
            </a:r>
            <a:r>
              <a:rPr lang="en-US" sz="7200" dirty="0" smtClean="0">
                <a:latin typeface="Baskerville Old Face" pitchFamily="18" charset="0"/>
              </a:rPr>
              <a:t> season, now heard on the Toll Bros-Met Opera international radio network</a:t>
            </a:r>
          </a:p>
          <a:p>
            <a:pPr lvl="0"/>
            <a:r>
              <a:rPr lang="en-US" sz="7200" dirty="0" smtClean="0">
                <a:latin typeface="Baskerville Old Face" pitchFamily="18" charset="0"/>
              </a:rPr>
              <a:t>America’s longest-running program of its kind</a:t>
            </a:r>
          </a:p>
          <a:p>
            <a:pPr lvl="0"/>
            <a:r>
              <a:rPr lang="en-US" sz="7200" dirty="0" smtClean="0">
                <a:latin typeface="Baskerville Old Face" pitchFamily="18" charset="0"/>
              </a:rPr>
              <a:t>43 countries</a:t>
            </a:r>
          </a:p>
          <a:p>
            <a:pPr lvl="0"/>
            <a:r>
              <a:rPr lang="en-US" sz="7200" dirty="0" smtClean="0">
                <a:latin typeface="Baskerville Old Face" pitchFamily="18" charset="0"/>
              </a:rPr>
              <a:t>8,500,000 annual potential reach</a:t>
            </a:r>
          </a:p>
        </p:txBody>
      </p:sp>
      <p:pic>
        <p:nvPicPr>
          <p:cNvPr id="4" name="Picture 3" descr="Fleischer Mario.jpg"/>
          <p:cNvPicPr/>
          <p:nvPr/>
        </p:nvPicPr>
        <p:blipFill>
          <a:blip r:embed="rId3" cstate="print"/>
          <a:srcRect t="13231"/>
          <a:stretch>
            <a:fillRect/>
          </a:stretch>
        </p:blipFill>
        <p:spPr>
          <a:xfrm>
            <a:off x="5486400" y="1314450"/>
            <a:ext cx="3185326" cy="2560320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934200" y="3394376"/>
            <a:ext cx="1752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ä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nsel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und Gretel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, 1931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181350"/>
            <a:ext cx="43492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endParaRPr lang="en-US" sz="2400" dirty="0" smtClean="0">
              <a:latin typeface="Baskerville Old Face" pitchFamily="18" charset="0"/>
            </a:endParaRPr>
          </a:p>
          <a:p>
            <a:pPr lvl="0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Met Opera Radio on Sirius XM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latin typeface="Baskerville Old Face" pitchFamily="18" charset="0"/>
              </a:rPr>
              <a:t>    24/7 commercial-free subscription service 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latin typeface="Baskerville Old Face" pitchFamily="18" charset="0"/>
              </a:rPr>
              <a:t>    Three weekly live performances and</a:t>
            </a:r>
          </a:p>
          <a:p>
            <a:pPr lvl="0"/>
            <a:r>
              <a:rPr lang="en-US" dirty="0" smtClean="0">
                <a:latin typeface="Baskerville Old Face" pitchFamily="18" charset="0"/>
              </a:rPr>
              <a:t>      archival broadcasts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108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085850"/>
            <a:ext cx="5334000" cy="3429000"/>
          </a:xfrm>
        </p:spPr>
        <p:txBody>
          <a:bodyPr>
            <a:normAutofit fontScale="92500"/>
          </a:bodyPr>
          <a:lstStyle/>
          <a:p>
            <a:pPr lvl="0"/>
            <a:r>
              <a:rPr lang="en-US" sz="3000" dirty="0" smtClean="0">
                <a:latin typeface="Baskerville Old Face" pitchFamily="18" charset="0"/>
              </a:rPr>
              <a:t>Launched October 2008</a:t>
            </a:r>
          </a:p>
          <a:p>
            <a:pPr lvl="0"/>
            <a:r>
              <a:rPr lang="en-US" sz="3000" dirty="0" smtClean="0">
                <a:latin typeface="Baskerville Old Face" pitchFamily="18" charset="0"/>
              </a:rPr>
              <a:t>Web-based subscription service</a:t>
            </a:r>
          </a:p>
          <a:p>
            <a:pPr lvl="0"/>
            <a:r>
              <a:rPr lang="en-US" sz="3000" dirty="0" smtClean="0">
                <a:latin typeface="Baskerville Old Face" pitchFamily="18" charset="0"/>
              </a:rPr>
              <a:t>More than 477 Met performances</a:t>
            </a:r>
          </a:p>
          <a:p>
            <a:pPr lvl="0"/>
            <a:r>
              <a:rPr lang="en-US" sz="3000" dirty="0" smtClean="0">
                <a:latin typeface="Baskerville Old Face" pitchFamily="18" charset="0"/>
              </a:rPr>
              <a:t>340 radio, 69 </a:t>
            </a:r>
            <a:r>
              <a:rPr lang="en-US" sz="3000" dirty="0">
                <a:latin typeface="Baskerville Old Face" pitchFamily="18" charset="0"/>
              </a:rPr>
              <a:t>s</a:t>
            </a:r>
            <a:r>
              <a:rPr lang="en-US" sz="3000" dirty="0" smtClean="0">
                <a:latin typeface="Baskerville Old Face" pitchFamily="18" charset="0"/>
              </a:rPr>
              <a:t>tandard </a:t>
            </a:r>
            <a:r>
              <a:rPr lang="en-US" sz="3000" dirty="0">
                <a:latin typeface="Baskerville Old Face" pitchFamily="18" charset="0"/>
              </a:rPr>
              <a:t>d</a:t>
            </a:r>
            <a:r>
              <a:rPr lang="en-US" sz="3000" dirty="0" smtClean="0">
                <a:latin typeface="Baskerville Old Face" pitchFamily="18" charset="0"/>
              </a:rPr>
              <a:t>efinition titles, 68 HD titles</a:t>
            </a:r>
          </a:p>
          <a:p>
            <a:pPr lvl="0"/>
            <a:r>
              <a:rPr lang="en-US" sz="3000" dirty="0" smtClean="0">
                <a:latin typeface="Baskerville Old Face" pitchFamily="18" charset="0"/>
              </a:rPr>
              <a:t>Now available through iTunes for the </a:t>
            </a:r>
            <a:r>
              <a:rPr lang="en-US" sz="3000" dirty="0" err="1" smtClean="0">
                <a:latin typeface="Baskerville Old Face" pitchFamily="18" charset="0"/>
              </a:rPr>
              <a:t>iPad</a:t>
            </a:r>
            <a:endParaRPr lang="en-US" sz="3000" dirty="0" smtClean="0">
              <a:latin typeface="Baskerville Old Face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MOoD logo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1" y="1543050"/>
            <a:ext cx="3034251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youtube-logo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971549"/>
            <a:ext cx="2011680" cy="100584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05200" y="636844"/>
            <a:ext cx="5029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0" algn="l"/>
              </a:tabLs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skerville Old Fac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2,000,000+ views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skerville Old Fac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12,000+ subscribers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skerville Old Face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505200" y="2509638"/>
            <a:ext cx="49247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Over 4,759,000 unique visitors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to website during 2012-13 Season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6" descr="Broken Logo BL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1" y="2571750"/>
            <a:ext cx="1728029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Baskerville Old Face" pitchFamily="18" charset="0"/>
              </a:rPr>
              <a:t>Social Media @ The Met</a:t>
            </a:r>
            <a:endParaRPr lang="en-US" dirty="0">
              <a:latin typeface="Baskerville Old Face" pitchFamily="18" charset="0"/>
            </a:endParaRPr>
          </a:p>
        </p:txBody>
      </p:sp>
      <p:pic>
        <p:nvPicPr>
          <p:cNvPr id="4" name="Content Placeholder 3" descr="503165914_f8a5d293bc_o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1543050"/>
            <a:ext cx="2011680" cy="548640"/>
          </a:xfrm>
          <a:prstGeom prst="rect">
            <a:avLst/>
          </a:prstGeom>
        </p:spPr>
      </p:pic>
      <p:pic>
        <p:nvPicPr>
          <p:cNvPr id="5" name="Picture 4" descr="logo_twitter_withbird_1000_allblue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401" y="3314700"/>
            <a:ext cx="2179799" cy="2743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24200" y="1600201"/>
            <a:ext cx="541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Baskerville Old Face" pitchFamily="18" charset="0"/>
              </a:rPr>
              <a:t>269,000+ fans (60% non-U.S.)</a:t>
            </a:r>
            <a:endParaRPr lang="en-US" sz="3200" dirty="0">
              <a:latin typeface="Baskerville Old Face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0" y="3257551"/>
            <a:ext cx="3062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Baskerville Old Face" pitchFamily="18" charset="0"/>
              </a:rPr>
              <a:t>87,000+ followers</a:t>
            </a:r>
            <a:endParaRPr lang="en-US" sz="32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UTE Gunn as Papageno_0590.JPG"/>
          <p:cNvPicPr>
            <a:picLocks noChangeAspect="1"/>
          </p:cNvPicPr>
          <p:nvPr/>
        </p:nvPicPr>
        <p:blipFill>
          <a:blip r:embed="rId3" cstate="print"/>
          <a:srcRect l="13029" r="12054"/>
          <a:stretch>
            <a:fillRect/>
          </a:stretch>
        </p:blipFill>
        <p:spPr>
          <a:xfrm>
            <a:off x="533400" y="1714501"/>
            <a:ext cx="3455566" cy="2468880"/>
          </a:xfrm>
          <a:prstGeom prst="rect">
            <a:avLst/>
          </a:prstGeom>
        </p:spPr>
      </p:pic>
      <p:pic>
        <p:nvPicPr>
          <p:cNvPr id="5" name="Picture 4" descr="07-01 HD Puritani 0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1714500"/>
            <a:ext cx="4389120" cy="2468880"/>
          </a:xfrm>
          <a:prstGeom prst="rect">
            <a:avLst/>
          </a:prstGeom>
        </p:spPr>
      </p:pic>
      <p:pic>
        <p:nvPicPr>
          <p:cNvPr id="6" name="Picture 5" descr="MetHD_EndCard.png"/>
          <p:cNvPicPr>
            <a:picLocks noChangeAspect="1"/>
          </p:cNvPicPr>
          <p:nvPr/>
        </p:nvPicPr>
        <p:blipFill>
          <a:blip r:embed="rId5" cstate="print"/>
          <a:srcRect t="38158" b="36677"/>
          <a:stretch>
            <a:fillRect/>
          </a:stretch>
        </p:blipFill>
        <p:spPr>
          <a:xfrm>
            <a:off x="0" y="400050"/>
            <a:ext cx="9144000" cy="971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1" y="4286250"/>
            <a:ext cx="1963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Baskerville"/>
                <a:cs typeface="Baskerville"/>
              </a:rPr>
              <a:t>The Magic Flute</a:t>
            </a:r>
            <a:r>
              <a:rPr lang="en-US" sz="1400" dirty="0" smtClean="0">
                <a:latin typeface="Baskerville"/>
                <a:cs typeface="Baskerville"/>
              </a:rPr>
              <a:t>, 2006</a:t>
            </a:r>
            <a:endParaRPr lang="en-US" sz="1400" i="1" dirty="0">
              <a:latin typeface="Baskerville"/>
              <a:cs typeface="Baskervill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4286250"/>
            <a:ext cx="2638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Baskerville"/>
                <a:cs typeface="Baskerville"/>
              </a:rPr>
              <a:t>Inside view of remote TV Truck</a:t>
            </a:r>
            <a:endParaRPr lang="en-US" sz="1400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974475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latin typeface="Baskerville Old Face" pitchFamily="18" charset="0"/>
              </a:rPr>
              <a:t>Carmen</a:t>
            </a:r>
            <a:r>
              <a:rPr lang="en-US" sz="2600" dirty="0">
                <a:latin typeface="Baskerville Old Face" pitchFamily="18" charset="0"/>
              </a:rPr>
              <a:t>  </a:t>
            </a:r>
            <a:br>
              <a:rPr lang="en-US" sz="2600" dirty="0">
                <a:latin typeface="Baskerville Old Face" pitchFamily="18" charset="0"/>
              </a:rPr>
            </a:br>
            <a:r>
              <a:rPr lang="en-US" sz="2600" dirty="0" smtClean="0">
                <a:latin typeface="Baskerville Old Face" pitchFamily="18" charset="0"/>
              </a:rPr>
              <a:t>January 2010</a:t>
            </a:r>
            <a:endParaRPr lang="en-US" sz="2600" i="1" dirty="0">
              <a:latin typeface="Baskerville Old Face" pitchFamily="18" charset="0"/>
            </a:endParaRPr>
          </a:p>
        </p:txBody>
      </p:sp>
      <p:pic>
        <p:nvPicPr>
          <p:cNvPr id="4" name="Picture 3" descr="CARMEN Garanca and Alagna_69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257299"/>
            <a:ext cx="6601463" cy="2926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1" y="4305985"/>
            <a:ext cx="45635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askerville"/>
                <a:cs typeface="Baskerville"/>
              </a:rPr>
              <a:t>HD Live ticket sales: </a:t>
            </a:r>
            <a:r>
              <a:rPr lang="en-US" sz="2200" dirty="0" smtClean="0">
                <a:solidFill>
                  <a:srgbClr val="FF0000"/>
                </a:solidFill>
                <a:latin typeface="Baskerville"/>
                <a:cs typeface="Baskerville"/>
              </a:rPr>
              <a:t>240,000</a:t>
            </a:r>
            <a:endParaRPr lang="en-US" sz="2200" dirty="0">
              <a:solidFill>
                <a:srgbClr val="FF0000"/>
              </a:solidFill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278523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315</Words>
  <Application>Microsoft Macintosh PowerPoint</Application>
  <PresentationFormat>On-screen Show (16:9)</PresentationFormat>
  <Paragraphs>115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New Technology &amp; Media Initiatives</vt:lpstr>
      <vt:lpstr>PowerPoint Presentation</vt:lpstr>
      <vt:lpstr>PowerPoint Presentation</vt:lpstr>
      <vt:lpstr>Social Media @ The Met</vt:lpstr>
      <vt:lpstr>PowerPoint Presentation</vt:lpstr>
      <vt:lpstr>Carmen   January 2010</vt:lpstr>
      <vt:lpstr>Metropolitan Opera / Live in HD Countries</vt:lpstr>
      <vt:lpstr>PowerPoint Presentation</vt:lpstr>
      <vt:lpstr>Metropolitan Opera / Live in HD Attendance</vt:lpstr>
      <vt:lpstr>14 Million total Live in HD tickets sold to date</vt:lpstr>
    </vt:vector>
  </TitlesOfParts>
  <Company>The Metropolitan Opera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LMarissael</dc:creator>
  <cp:lastModifiedBy>Sarah Armour-Jones</cp:lastModifiedBy>
  <cp:revision>99</cp:revision>
  <dcterms:created xsi:type="dcterms:W3CDTF">2013-12-17T15:57:43Z</dcterms:created>
  <dcterms:modified xsi:type="dcterms:W3CDTF">2013-12-23T16:45:40Z</dcterms:modified>
</cp:coreProperties>
</file>